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Clique para mover o slide</a:t>
            </a: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2000" spc="-1" strike="noStrike">
                <a:latin typeface="Arial"/>
              </a:rPr>
              <a:t>Clique para editar o formato de </a:t>
            </a:r>
            <a:r>
              <a:rPr b="0" lang="pt-BR" sz="2000" spc="-1" strike="noStrike">
                <a:latin typeface="Arial"/>
              </a:rPr>
              <a:t>notas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1400" spc="-1" strike="noStrike">
                <a:latin typeface="Times New Roman"/>
              </a:rPr>
              <a:t>&lt;cabeçalho&gt;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pt-BR" sz="1400" spc="-1" strike="noStrike">
                <a:latin typeface="Times New Roman"/>
              </a:defRPr>
            </a:lvl1pPr>
          </a:lstStyle>
          <a:p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FD319DFE-E940-464D-8F72-18D0713711D1}" type="slidenum">
              <a:rPr b="0" lang="pt-BR" sz="1400" spc="-1" strike="noStrike"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8393FC4-D2FA-4586-BA19-F34F4663B64D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F26CCC2-B54D-47FA-BFDE-385B3CAE152A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E59B0FB-AD5D-4737-BA33-6A2920347682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1C9E036-A251-4D5D-91DE-5837B71C8BDD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830247B-39D0-430A-88D3-88C1A22D2A4B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98E15D1-E57E-4334-BA00-665869E5D30F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F12EEA2-84FB-4C3D-A1AF-83A86C007FF0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87B5D7B-FFAF-4023-9979-21186D2D6EB7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Clique para editar o formato do texto do título</a:t>
            </a: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Calibri"/>
              </a:rPr>
              <a:t>Clique para editar o formato do texto da estrutura de tópicos</a:t>
            </a: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00" spc="-1" strike="noStrike">
                <a:solidFill>
                  <a:srgbClr val="000000"/>
                </a:solidFill>
                <a:latin typeface="Calibri"/>
              </a:rPr>
              <a:t>2.º nível da estrutura de tópicos</a:t>
            </a:r>
            <a:endParaRPr b="0" lang="pt-BR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3.º nível da estrutura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4.º nível da estrutura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81a1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121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6" name="Image 0" descr="preencoded.png"/>
          <p:cNvPicPr/>
          <p:nvPr/>
        </p:nvPicPr>
        <p:blipFill>
          <a:blip r:embed="rId1"/>
          <a:stretch/>
        </p:blipFill>
        <p:spPr>
          <a:xfrm>
            <a:off x="915156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7" name="Text 2"/>
          <p:cNvSpPr/>
          <p:nvPr/>
        </p:nvSpPr>
        <p:spPr>
          <a:xfrm>
            <a:off x="833040" y="1844280"/>
            <a:ext cx="7477200" cy="287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7546"/>
              </a:lnSpc>
              <a:buNone/>
              <a:tabLst>
                <a:tab algn="l" pos="0"/>
              </a:tabLst>
            </a:pPr>
            <a:r>
              <a:rPr b="1" lang="en-US" sz="6030" spc="-60" strike="noStrike">
                <a:solidFill>
                  <a:srgbClr val="ffffff"/>
                </a:solidFill>
                <a:latin typeface="Montserrat"/>
                <a:ea typeface="Montserrat"/>
              </a:rPr>
              <a:t>Introdução à Realidade Misturada</a:t>
            </a:r>
            <a:endParaRPr b="0" lang="pt-BR" sz="6030" spc="-1" strike="noStrike">
              <a:latin typeface="Arial"/>
            </a:endParaRPr>
          </a:p>
        </p:txBody>
      </p:sp>
      <p:sp>
        <p:nvSpPr>
          <p:cNvPr id="48" name="Text 3"/>
          <p:cNvSpPr/>
          <p:nvPr/>
        </p:nvSpPr>
        <p:spPr>
          <a:xfrm>
            <a:off x="833040" y="5052240"/>
            <a:ext cx="7477200" cy="133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A Realidade Misturada (RM) é uma tecnologia emergente que combina elementos do mundo digital e do mundo físico, criando uma experiência imersiva e interativa. Ela oferece novas possibilidades para aplicações em diversos setores, desde entretenimento até indústria.</a:t>
            </a:r>
            <a:endParaRPr b="0" lang="pt-B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81a1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121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Text 2"/>
          <p:cNvSpPr/>
          <p:nvPr/>
        </p:nvSpPr>
        <p:spPr>
          <a:xfrm>
            <a:off x="2517840" y="2087280"/>
            <a:ext cx="850716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46" strike="noStrike">
                <a:solidFill>
                  <a:srgbClr val="ffffff"/>
                </a:solidFill>
                <a:latin typeface="Montserrat"/>
                <a:ea typeface="Montserrat"/>
              </a:rPr>
              <a:t>O que é Realidade Misturada?</a:t>
            </a:r>
            <a:endParaRPr b="0" lang="pt-BR" sz="4370" spc="-1" strike="noStrike">
              <a:latin typeface="Arial"/>
            </a:endParaRPr>
          </a:p>
        </p:txBody>
      </p:sp>
      <p:sp>
        <p:nvSpPr>
          <p:cNvPr id="52" name="Text 3"/>
          <p:cNvSpPr/>
          <p:nvPr/>
        </p:nvSpPr>
        <p:spPr>
          <a:xfrm>
            <a:off x="2517840" y="3225960"/>
            <a:ext cx="9594360" cy="133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Os pesquisadores Paul Milgram e Fumio Kishino cunharam o termo em 1994 para descrever o continuum entre ambientes totalmente reais e totalmente virtuais. Atualmente, a realidade misturada descreve ambientes em que pessoas e objetos reais e virtuais interagem em tempo real, e você pode interagir com componentes reais e virtuais.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53" name="Text 4"/>
          <p:cNvSpPr/>
          <p:nvPr/>
        </p:nvSpPr>
        <p:spPr>
          <a:xfrm>
            <a:off x="2517840" y="4808880"/>
            <a:ext cx="9594360" cy="133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Diferentemente da RV, que envolve o usuário em um ambiente totalmente digital, a RM busca manter o contato com o mundo físico, adicionando camadas de informações digitais. Isso proporciona uma experiência mais natural e intuitiva, onde o usuário pode manipular objetos virtuais com as próprias mãos.</a:t>
            </a:r>
            <a:endParaRPr b="0" lang="pt-B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81a1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121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6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57" name="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1213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Text 3"/>
          <p:cNvSpPr/>
          <p:nvPr/>
        </p:nvSpPr>
        <p:spPr>
          <a:xfrm>
            <a:off x="2517840" y="787680"/>
            <a:ext cx="907704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46" strike="noStrike">
                <a:solidFill>
                  <a:srgbClr val="ffffff"/>
                </a:solidFill>
                <a:latin typeface="Montserrat"/>
                <a:ea typeface="Montserrat"/>
              </a:rPr>
              <a:t>Historia da Realidade Misturada</a:t>
            </a:r>
            <a:endParaRPr b="0" lang="pt-BR" sz="4370" spc="-1" strike="noStrike">
              <a:latin typeface="Arial"/>
            </a:endParaRPr>
          </a:p>
        </p:txBody>
      </p:sp>
      <p:sp>
        <p:nvSpPr>
          <p:cNvPr id="59" name="Shape 4"/>
          <p:cNvSpPr/>
          <p:nvPr/>
        </p:nvSpPr>
        <p:spPr>
          <a:xfrm>
            <a:off x="2517840" y="4628520"/>
            <a:ext cx="9594360" cy="2736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Shape 5"/>
          <p:cNvSpPr/>
          <p:nvPr/>
        </p:nvSpPr>
        <p:spPr>
          <a:xfrm>
            <a:off x="4847040" y="3850920"/>
            <a:ext cx="27360" cy="777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Shape 6"/>
          <p:cNvSpPr/>
          <p:nvPr/>
        </p:nvSpPr>
        <p:spPr>
          <a:xfrm>
            <a:off x="4610880" y="4378680"/>
            <a:ext cx="499680" cy="499680"/>
          </a:xfrm>
          <a:prstGeom prst="roundRect">
            <a:avLst>
              <a:gd name="adj" fmla="val 13333"/>
            </a:avLst>
          </a:prstGeom>
          <a:solidFill>
            <a:srgbClr val="23262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Text 7"/>
          <p:cNvSpPr/>
          <p:nvPr/>
        </p:nvSpPr>
        <p:spPr>
          <a:xfrm>
            <a:off x="4797000" y="4420440"/>
            <a:ext cx="12708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1" lang="en-US" sz="2620" spc="-26" strike="noStrike">
                <a:solidFill>
                  <a:srgbClr val="ffffff"/>
                </a:solidFill>
                <a:latin typeface="Montserrat"/>
                <a:ea typeface="Montserrat"/>
              </a:rPr>
              <a:t>1</a:t>
            </a:r>
            <a:endParaRPr b="0" lang="pt-BR" sz="2620" spc="-1" strike="noStrike">
              <a:latin typeface="Arial"/>
            </a:endParaRPr>
          </a:p>
        </p:txBody>
      </p:sp>
      <p:sp>
        <p:nvSpPr>
          <p:cNvPr id="63" name="Text 8"/>
          <p:cNvSpPr/>
          <p:nvPr/>
        </p:nvSpPr>
        <p:spPr>
          <a:xfrm>
            <a:off x="3472200" y="181512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Anos 1990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64" name="Text 9"/>
          <p:cNvSpPr/>
          <p:nvPr/>
        </p:nvSpPr>
        <p:spPr>
          <a:xfrm>
            <a:off x="2739960" y="2295720"/>
            <a:ext cx="4241520" cy="133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Os primeiros conceitos de realidade misturada surgiram nos anos 1990, com o desenvolvimento de tecnologias de realidade virtual e realidade aumentada.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65" name="Shape 10"/>
          <p:cNvSpPr/>
          <p:nvPr/>
        </p:nvSpPr>
        <p:spPr>
          <a:xfrm>
            <a:off x="7301160" y="4628520"/>
            <a:ext cx="27360" cy="777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Shape 11"/>
          <p:cNvSpPr/>
          <p:nvPr/>
        </p:nvSpPr>
        <p:spPr>
          <a:xfrm>
            <a:off x="7065000" y="4378680"/>
            <a:ext cx="499680" cy="499680"/>
          </a:xfrm>
          <a:prstGeom prst="roundRect">
            <a:avLst>
              <a:gd name="adj" fmla="val 13333"/>
            </a:avLst>
          </a:prstGeom>
          <a:solidFill>
            <a:srgbClr val="23262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Text 12"/>
          <p:cNvSpPr/>
          <p:nvPr/>
        </p:nvSpPr>
        <p:spPr>
          <a:xfrm>
            <a:off x="7218360" y="4420440"/>
            <a:ext cx="19296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1" lang="en-US" sz="2620" spc="-26" strike="noStrike">
                <a:solidFill>
                  <a:srgbClr val="ffffff"/>
                </a:solidFill>
                <a:latin typeface="Montserrat"/>
                <a:ea typeface="Montserrat"/>
              </a:rPr>
              <a:t>2</a:t>
            </a:r>
            <a:endParaRPr b="0" lang="pt-BR" sz="2620" spc="-1" strike="noStrike">
              <a:latin typeface="Arial"/>
            </a:endParaRPr>
          </a:p>
        </p:txBody>
      </p:sp>
      <p:sp>
        <p:nvSpPr>
          <p:cNvPr id="68" name="Text 13"/>
          <p:cNvSpPr/>
          <p:nvPr/>
        </p:nvSpPr>
        <p:spPr>
          <a:xfrm>
            <a:off x="5926320" y="562860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Anos 2000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69" name="Text 14"/>
          <p:cNvSpPr/>
          <p:nvPr/>
        </p:nvSpPr>
        <p:spPr>
          <a:xfrm>
            <a:off x="5194080" y="6108840"/>
            <a:ext cx="4241520" cy="133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A década de 2000 testemunhou avanços significativos na miniaturização de sensores e displays, impulsionando o crescimento da realidade misturada.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70" name="Shape 15"/>
          <p:cNvSpPr/>
          <p:nvPr/>
        </p:nvSpPr>
        <p:spPr>
          <a:xfrm>
            <a:off x="9755280" y="3850920"/>
            <a:ext cx="27360" cy="777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Shape 16"/>
          <p:cNvSpPr/>
          <p:nvPr/>
        </p:nvSpPr>
        <p:spPr>
          <a:xfrm>
            <a:off x="9519480" y="4378680"/>
            <a:ext cx="499680" cy="499680"/>
          </a:xfrm>
          <a:prstGeom prst="roundRect">
            <a:avLst>
              <a:gd name="adj" fmla="val 13333"/>
            </a:avLst>
          </a:prstGeom>
          <a:solidFill>
            <a:srgbClr val="23262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Text 17"/>
          <p:cNvSpPr/>
          <p:nvPr/>
        </p:nvSpPr>
        <p:spPr>
          <a:xfrm>
            <a:off x="9672120" y="4420440"/>
            <a:ext cx="19368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1" lang="en-US" sz="2620" spc="-26" strike="noStrike">
                <a:solidFill>
                  <a:srgbClr val="ffffff"/>
                </a:solidFill>
                <a:latin typeface="Montserrat"/>
                <a:ea typeface="Montserrat"/>
              </a:rPr>
              <a:t>3</a:t>
            </a:r>
            <a:endParaRPr b="0" lang="pt-BR" sz="2620" spc="-1" strike="noStrike">
              <a:latin typeface="Arial"/>
            </a:endParaRPr>
          </a:p>
        </p:txBody>
      </p:sp>
      <p:sp>
        <p:nvSpPr>
          <p:cNvPr id="73" name="Text 18"/>
          <p:cNvSpPr/>
          <p:nvPr/>
        </p:nvSpPr>
        <p:spPr>
          <a:xfrm>
            <a:off x="8380440" y="181512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Anos 2010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74" name="Text 19"/>
          <p:cNvSpPr/>
          <p:nvPr/>
        </p:nvSpPr>
        <p:spPr>
          <a:xfrm>
            <a:off x="7648200" y="2295720"/>
            <a:ext cx="4241880" cy="133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Com o lançamento de dispositivos como o Microsoft HoloLens, a realidade misturada ganhou maior visibilidade e aplicações em diversos setores.</a:t>
            </a:r>
            <a:endParaRPr b="0" lang="pt-B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81a1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121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Text 2"/>
          <p:cNvSpPr/>
          <p:nvPr/>
        </p:nvSpPr>
        <p:spPr>
          <a:xfrm>
            <a:off x="2517840" y="1133640"/>
            <a:ext cx="959436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46" strike="noStrike">
                <a:solidFill>
                  <a:srgbClr val="ffffff"/>
                </a:solidFill>
                <a:latin typeface="Montserrat"/>
                <a:ea typeface="Montserrat"/>
              </a:rPr>
              <a:t>Estado atual da Realidade misturada</a:t>
            </a:r>
            <a:endParaRPr b="0" lang="pt-BR" sz="4370" spc="-1" strike="noStrike">
              <a:latin typeface="Arial"/>
            </a:endParaRPr>
          </a:p>
        </p:txBody>
      </p:sp>
      <p:sp>
        <p:nvSpPr>
          <p:cNvPr id="78" name="Text 3"/>
          <p:cNvSpPr/>
          <p:nvPr/>
        </p:nvSpPr>
        <p:spPr>
          <a:xfrm>
            <a:off x="2517840" y="285588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PRESENTE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79" name="Text 4"/>
          <p:cNvSpPr/>
          <p:nvPr/>
        </p:nvSpPr>
        <p:spPr>
          <a:xfrm>
            <a:off x="2517840" y="3536280"/>
            <a:ext cx="9594360" cy="99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Atualmente, a Realidade Misturada tem ganhado cada vez mais popularidade e aplicações práticas em diversos setores. Empresas líderes, como Microsoft, Apple e Google, têm investido pesadamente no desenvolvimento de hardware e software para RM.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80" name="Text 5"/>
          <p:cNvSpPr/>
          <p:nvPr/>
        </p:nvSpPr>
        <p:spPr>
          <a:xfrm>
            <a:off x="2873160" y="4785840"/>
            <a:ext cx="923904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e2e6e9"/>
              </a:buClr>
              <a:buFont typeface="Calibri Light"/>
              <a:buAutoNum type="arabicPeriod"/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Dispositivos como o Microsoft HoloLens e o Magic Leap One estão tornando a Realidade Misturada mais acessível ao público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81" name="Text 6"/>
          <p:cNvSpPr/>
          <p:nvPr/>
        </p:nvSpPr>
        <p:spPr>
          <a:xfrm>
            <a:off x="2873160" y="5585400"/>
            <a:ext cx="923904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e2e6e9"/>
              </a:buClr>
              <a:buFont typeface="Calibri Light"/>
              <a:buAutoNum type="arabicPeriod" startAt="2"/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Aplicações em áreas como educação, medicina, engenharia, jogos e varejo têm demonstrado o potencial transformador da RM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82" name="Text 7"/>
          <p:cNvSpPr/>
          <p:nvPr/>
        </p:nvSpPr>
        <p:spPr>
          <a:xfrm>
            <a:off x="2873160" y="6384960"/>
            <a:ext cx="923904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e2e6e9"/>
              </a:buClr>
              <a:buFont typeface="Calibri Light"/>
              <a:buAutoNum type="arabicPeriod" startAt="3"/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Avanços em áreas como reconhecimento de gestos, mapeamento espacial e renderização 3D têm impulsionado a evolução da RM</a:t>
            </a:r>
            <a:endParaRPr b="0" lang="pt-B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81a1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Shape 1"/>
          <p:cNvSpPr/>
          <p:nvPr/>
        </p:nvSpPr>
        <p:spPr>
          <a:xfrm>
            <a:off x="0" y="-36000"/>
            <a:ext cx="14630040" cy="8229240"/>
          </a:xfrm>
          <a:prstGeom prst="rect">
            <a:avLst/>
          </a:prstGeom>
          <a:solidFill>
            <a:srgbClr val="11121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5" name="Image 0" descr="preencoded.png"/>
          <p:cNvPicPr/>
          <p:nvPr/>
        </p:nvPicPr>
        <p:blipFill>
          <a:blip r:embed="rId1"/>
          <a:stretch/>
        </p:blipFill>
        <p:spPr>
          <a:xfrm>
            <a:off x="915156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86" name="Text 2"/>
          <p:cNvSpPr/>
          <p:nvPr/>
        </p:nvSpPr>
        <p:spPr>
          <a:xfrm>
            <a:off x="833040" y="1795680"/>
            <a:ext cx="747720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46" strike="noStrike">
                <a:solidFill>
                  <a:srgbClr val="ffffff"/>
                </a:solidFill>
                <a:latin typeface="Montserrat"/>
                <a:ea typeface="Montserrat"/>
              </a:rPr>
              <a:t>Tendências futuras da Realidade Misturada</a:t>
            </a:r>
            <a:endParaRPr b="0" lang="pt-BR" sz="4370" spc="-1" strike="noStrike">
              <a:latin typeface="Arial"/>
            </a:endParaRPr>
          </a:p>
        </p:txBody>
      </p:sp>
      <p:sp>
        <p:nvSpPr>
          <p:cNvPr id="87" name="Text 3"/>
          <p:cNvSpPr/>
          <p:nvPr/>
        </p:nvSpPr>
        <p:spPr>
          <a:xfrm>
            <a:off x="833040" y="3517920"/>
            <a:ext cx="7477200" cy="133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A Realidade Misturada (RM) continua a evoluir rapidamente, com expectativas de avanços revolucionários nos próximos anos. Espera-se que a integração de tecnologias como inteligência artificial, reconhecimento de gestos e mapeamento espacial torne a experiência ainda mais imersiva e natural.</a:t>
            </a:r>
            <a:br>
              <a:rPr sz="1750"/>
            </a:br>
            <a:endParaRPr b="0" lang="pt-BR" sz="1750" spc="-1" strike="noStrike">
              <a:latin typeface="Arial"/>
            </a:endParaRPr>
          </a:p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br>
              <a:rPr sz="1750"/>
            </a:br>
            <a:endParaRPr b="0" lang="pt-BR" sz="1750" spc="-1" strike="noStrike">
              <a:latin typeface="Arial"/>
            </a:endParaRPr>
          </a:p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endParaRPr b="0" lang="pt-BR" sz="1750" spc="-1" strike="noStrike">
              <a:latin typeface="Arial"/>
            </a:endParaRPr>
          </a:p>
        </p:txBody>
      </p:sp>
      <p:sp>
        <p:nvSpPr>
          <p:cNvPr id="88" name="Text 4"/>
          <p:cNvSpPr/>
          <p:nvPr/>
        </p:nvSpPr>
        <p:spPr>
          <a:xfrm>
            <a:off x="833040" y="5220000"/>
            <a:ext cx="7477200" cy="25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endParaRPr b="0" lang="pt-BR" sz="1750" spc="-1" strike="noStrike">
              <a:latin typeface="Arial"/>
            </a:endParaRPr>
          </a:p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O desenvolvimento de dispositivos mais leves, compactos e com maior resolução visual e de áudio irá aprimorar a experiência do usuário. Além disso, a redução de custos e a maior acessibilidade levarão a RM para uma adoção em massa em diversos setores.</a:t>
            </a:r>
            <a:endParaRPr b="0" lang="pt-B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81a1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Text 2"/>
          <p:cNvSpPr/>
          <p:nvPr/>
        </p:nvSpPr>
        <p:spPr>
          <a:xfrm>
            <a:off x="2517840" y="648360"/>
            <a:ext cx="959436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46" strike="noStrike">
                <a:solidFill>
                  <a:srgbClr val="ffffff"/>
                </a:solidFill>
                <a:latin typeface="Montserrat"/>
                <a:ea typeface="Montserrat"/>
              </a:rPr>
              <a:t>Aplicações da Realidade Misturada</a:t>
            </a:r>
            <a:endParaRPr b="0" lang="pt-BR" sz="4370" spc="-1" strike="noStrike">
              <a:latin typeface="Arial"/>
            </a:endParaRPr>
          </a:p>
        </p:txBody>
      </p:sp>
      <p:pic>
        <p:nvPicPr>
          <p:cNvPr id="91" name="Image 0" descr="preencoded.png"/>
          <p:cNvPicPr/>
          <p:nvPr/>
        </p:nvPicPr>
        <p:blipFill>
          <a:blip r:embed="rId1"/>
          <a:stretch/>
        </p:blipFill>
        <p:spPr>
          <a:xfrm>
            <a:off x="731520" y="2520000"/>
            <a:ext cx="2148480" cy="1327680"/>
          </a:xfrm>
          <a:prstGeom prst="rect">
            <a:avLst/>
          </a:prstGeom>
          <a:ln w="0">
            <a:noFill/>
          </a:ln>
        </p:spPr>
      </p:pic>
      <p:sp>
        <p:nvSpPr>
          <p:cNvPr id="92" name="Text 3"/>
          <p:cNvSpPr/>
          <p:nvPr/>
        </p:nvSpPr>
        <p:spPr>
          <a:xfrm>
            <a:off x="720000" y="4087080"/>
            <a:ext cx="214848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Medicina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93" name="Text 4"/>
          <p:cNvSpPr/>
          <p:nvPr/>
        </p:nvSpPr>
        <p:spPr>
          <a:xfrm>
            <a:off x="731520" y="4561200"/>
            <a:ext cx="2868480" cy="299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Visualização de informações médicas em 3D, assistência cirúrgica e treinamento de procedimentos, melhorando precisão e eficácia dos profissionais da saúde.</a:t>
            </a:r>
            <a:endParaRPr b="0" lang="pt-BR" sz="1750" spc="-1" strike="noStrike">
              <a:latin typeface="Arial"/>
            </a:endParaRPr>
          </a:p>
        </p:txBody>
      </p:sp>
      <p:pic>
        <p:nvPicPr>
          <p:cNvPr id="94" name="Image 1" descr="preencoded.png"/>
          <p:cNvPicPr/>
          <p:nvPr/>
        </p:nvPicPr>
        <p:blipFill>
          <a:blip r:embed="rId2"/>
          <a:stretch/>
        </p:blipFill>
        <p:spPr>
          <a:xfrm>
            <a:off x="4004640" y="2463480"/>
            <a:ext cx="2148480" cy="1327680"/>
          </a:xfrm>
          <a:prstGeom prst="rect">
            <a:avLst/>
          </a:prstGeom>
          <a:ln w="0">
            <a:noFill/>
          </a:ln>
        </p:spPr>
      </p:pic>
      <p:sp>
        <p:nvSpPr>
          <p:cNvPr id="95" name="Text 5"/>
          <p:cNvSpPr/>
          <p:nvPr/>
        </p:nvSpPr>
        <p:spPr>
          <a:xfrm>
            <a:off x="4140000" y="4087440"/>
            <a:ext cx="232848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Educação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96" name="Text 6"/>
          <p:cNvSpPr/>
          <p:nvPr/>
        </p:nvSpPr>
        <p:spPr>
          <a:xfrm>
            <a:off x="4011840" y="4567680"/>
            <a:ext cx="2828160" cy="233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Aprendizado interativo e imersivo, permitindo que os alunos visualizem e interajam com modelos 3D de estruturas complexas, animais e fenômenos.</a:t>
            </a:r>
            <a:endParaRPr b="0" lang="pt-BR" sz="1750" spc="-1" strike="noStrike">
              <a:latin typeface="Arial"/>
            </a:endParaRPr>
          </a:p>
        </p:txBody>
      </p:sp>
      <p:pic>
        <p:nvPicPr>
          <p:cNvPr id="97" name="Image 2" descr="preencoded.png"/>
          <p:cNvPicPr/>
          <p:nvPr/>
        </p:nvPicPr>
        <p:blipFill>
          <a:blip r:embed="rId3"/>
          <a:stretch/>
        </p:blipFill>
        <p:spPr>
          <a:xfrm>
            <a:off x="7481880" y="2481480"/>
            <a:ext cx="2148480" cy="1327680"/>
          </a:xfrm>
          <a:prstGeom prst="rect">
            <a:avLst/>
          </a:prstGeom>
          <a:ln w="0">
            <a:noFill/>
          </a:ln>
        </p:spPr>
      </p:pic>
      <p:sp>
        <p:nvSpPr>
          <p:cNvPr id="98" name="Text 7"/>
          <p:cNvSpPr/>
          <p:nvPr/>
        </p:nvSpPr>
        <p:spPr>
          <a:xfrm>
            <a:off x="7481880" y="4087080"/>
            <a:ext cx="259812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Entretenimento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99" name="Text 8"/>
          <p:cNvSpPr/>
          <p:nvPr/>
        </p:nvSpPr>
        <p:spPr>
          <a:xfrm>
            <a:off x="7481880" y="4680000"/>
            <a:ext cx="3138120" cy="290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Jogos e experiências de realidade misturada que combinam elementos físicos e digitais, proporcionando novas formas de diversão e interação.</a:t>
            </a:r>
            <a:endParaRPr b="0" lang="pt-BR" sz="1750" spc="-1" strike="noStrike">
              <a:latin typeface="Arial"/>
            </a:endParaRPr>
          </a:p>
        </p:txBody>
      </p:sp>
      <p:pic>
        <p:nvPicPr>
          <p:cNvPr id="100" name="Image 3" descr="preencoded.png"/>
          <p:cNvPicPr/>
          <p:nvPr/>
        </p:nvPicPr>
        <p:blipFill>
          <a:blip r:embed="rId4"/>
          <a:stretch/>
        </p:blipFill>
        <p:spPr>
          <a:xfrm>
            <a:off x="11531520" y="2481480"/>
            <a:ext cx="2148480" cy="1327680"/>
          </a:xfrm>
          <a:prstGeom prst="rect">
            <a:avLst/>
          </a:prstGeom>
          <a:ln w="0">
            <a:noFill/>
          </a:ln>
        </p:spPr>
      </p:pic>
      <p:sp>
        <p:nvSpPr>
          <p:cNvPr id="101" name="Text 9"/>
          <p:cNvSpPr/>
          <p:nvPr/>
        </p:nvSpPr>
        <p:spPr>
          <a:xfrm>
            <a:off x="11520000" y="3985920"/>
            <a:ext cx="214848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Arquitetura e Design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102" name="Text 10"/>
          <p:cNvSpPr/>
          <p:nvPr/>
        </p:nvSpPr>
        <p:spPr>
          <a:xfrm>
            <a:off x="11160000" y="4860000"/>
            <a:ext cx="3470040" cy="266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Visualização e manipulação de modelos 3D de projetos, permitindo aos profissionais e clientes uma melhor compreensão das propostas.</a:t>
            </a:r>
            <a:endParaRPr b="0" lang="pt-B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81a1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121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Text 2"/>
          <p:cNvSpPr/>
          <p:nvPr/>
        </p:nvSpPr>
        <p:spPr>
          <a:xfrm>
            <a:off x="2517840" y="829440"/>
            <a:ext cx="959436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46" strike="noStrike">
                <a:solidFill>
                  <a:srgbClr val="ffffff"/>
                </a:solidFill>
                <a:latin typeface="Montserrat"/>
                <a:ea typeface="Montserrat"/>
              </a:rPr>
              <a:t>Desafios e limitações da Realidade Misturada</a:t>
            </a:r>
            <a:endParaRPr b="0" lang="pt-BR" sz="4370" spc="-1" strike="noStrike">
              <a:latin typeface="Arial"/>
            </a:endParaRPr>
          </a:p>
        </p:txBody>
      </p:sp>
      <p:sp>
        <p:nvSpPr>
          <p:cNvPr id="106" name="Shape 3"/>
          <p:cNvSpPr/>
          <p:nvPr/>
        </p:nvSpPr>
        <p:spPr>
          <a:xfrm>
            <a:off x="2517840" y="2662560"/>
            <a:ext cx="4686120" cy="2257560"/>
          </a:xfrm>
          <a:prstGeom prst="roundRect">
            <a:avLst>
              <a:gd name="adj" fmla="val 2952"/>
            </a:avLst>
          </a:prstGeom>
          <a:solidFill>
            <a:srgbClr val="23262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7" name="Text 4"/>
          <p:cNvSpPr/>
          <p:nvPr/>
        </p:nvSpPr>
        <p:spPr>
          <a:xfrm>
            <a:off x="2739960" y="2884680"/>
            <a:ext cx="317160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Desafios Tecnológicos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108" name="Text 5"/>
          <p:cNvSpPr/>
          <p:nvPr/>
        </p:nvSpPr>
        <p:spPr>
          <a:xfrm>
            <a:off x="2739960" y="3364920"/>
            <a:ext cx="4241880" cy="133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just"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A necessidade de dispositivos leves, potentes e com baixo consumo de bateria é um desafio constante da Realidade Misturada.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109" name="Shape 6"/>
          <p:cNvSpPr/>
          <p:nvPr/>
        </p:nvSpPr>
        <p:spPr>
          <a:xfrm>
            <a:off x="7426440" y="2662560"/>
            <a:ext cx="4686120" cy="2257560"/>
          </a:xfrm>
          <a:prstGeom prst="roundRect">
            <a:avLst>
              <a:gd name="adj" fmla="val 2952"/>
            </a:avLst>
          </a:prstGeom>
          <a:solidFill>
            <a:srgbClr val="23262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Text 7"/>
          <p:cNvSpPr/>
          <p:nvPr/>
        </p:nvSpPr>
        <p:spPr>
          <a:xfrm>
            <a:off x="7648560" y="2884680"/>
            <a:ext cx="282960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Aceitação e Adoção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111" name="Text 8"/>
          <p:cNvSpPr/>
          <p:nvPr/>
        </p:nvSpPr>
        <p:spPr>
          <a:xfrm>
            <a:off x="7648560" y="3364920"/>
            <a:ext cx="4241880" cy="99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O alto custo e a falta de familiaridade com a tecnologia podem limitar a adoção da RM pelo público em geral.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112" name="Shape 9"/>
          <p:cNvSpPr/>
          <p:nvPr/>
        </p:nvSpPr>
        <p:spPr>
          <a:xfrm>
            <a:off x="2513880" y="5400000"/>
            <a:ext cx="4686120" cy="2257560"/>
          </a:xfrm>
          <a:prstGeom prst="roundRect">
            <a:avLst>
              <a:gd name="adj" fmla="val 2952"/>
            </a:avLst>
          </a:prstGeom>
          <a:solidFill>
            <a:srgbClr val="23262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Text 10"/>
          <p:cNvSpPr/>
          <p:nvPr/>
        </p:nvSpPr>
        <p:spPr>
          <a:xfrm>
            <a:off x="2739960" y="5364720"/>
            <a:ext cx="315828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Conforto e Ergonomia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114" name="Text 11"/>
          <p:cNvSpPr/>
          <p:nvPr/>
        </p:nvSpPr>
        <p:spPr>
          <a:xfrm>
            <a:off x="2739960" y="5844960"/>
            <a:ext cx="4241880" cy="133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O design dos dispositivos de RM precisa equilibrar recursos tecnológicos e conforto do usuário, evitando desconforto e fadiga durante o uso prolongado.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115" name="Shape 12"/>
          <p:cNvSpPr/>
          <p:nvPr/>
        </p:nvSpPr>
        <p:spPr>
          <a:xfrm>
            <a:off x="7426440" y="5400000"/>
            <a:ext cx="4686120" cy="2257560"/>
          </a:xfrm>
          <a:prstGeom prst="roundRect">
            <a:avLst>
              <a:gd name="adj" fmla="val 2952"/>
            </a:avLst>
          </a:prstGeom>
          <a:solidFill>
            <a:srgbClr val="23262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Text 13"/>
          <p:cNvSpPr/>
          <p:nvPr/>
        </p:nvSpPr>
        <p:spPr>
          <a:xfrm>
            <a:off x="7648560" y="5364720"/>
            <a:ext cx="36057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24" strike="noStrike">
                <a:solidFill>
                  <a:srgbClr val="ffffff"/>
                </a:solidFill>
                <a:latin typeface="Montserrat"/>
                <a:ea typeface="Montserrat"/>
              </a:rPr>
              <a:t>Integração com Sistemas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117" name="Text 14"/>
          <p:cNvSpPr/>
          <p:nvPr/>
        </p:nvSpPr>
        <p:spPr>
          <a:xfrm>
            <a:off x="7648560" y="5844960"/>
            <a:ext cx="4241880" cy="133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A compatibilidade e integração da Realidade Misturada com outros sistemas e aplicações é essencial para sua adoção em diversos setores.</a:t>
            </a:r>
            <a:endParaRPr b="0" lang="pt-B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81a1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121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0" name="Image 0" descr="preencoded.png"/>
          <p:cNvPicPr/>
          <p:nvPr/>
        </p:nvPicPr>
        <p:blipFill>
          <a:blip r:embed="rId1"/>
          <a:stretch/>
        </p:blipFill>
        <p:spPr>
          <a:xfrm>
            <a:off x="915156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21" name="Text 2"/>
          <p:cNvSpPr/>
          <p:nvPr/>
        </p:nvSpPr>
        <p:spPr>
          <a:xfrm>
            <a:off x="833040" y="2156760"/>
            <a:ext cx="7477200" cy="191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7546"/>
              </a:lnSpc>
              <a:buNone/>
              <a:tabLst>
                <a:tab algn="l" pos="0"/>
              </a:tabLst>
            </a:pPr>
            <a:r>
              <a:rPr b="1" lang="en-US" sz="6030" spc="-60" strike="noStrike">
                <a:solidFill>
                  <a:srgbClr val="ffffff"/>
                </a:solidFill>
                <a:latin typeface="Montserrat"/>
                <a:ea typeface="Montserrat"/>
              </a:rPr>
              <a:t>Conclusão e próximos passos</a:t>
            </a:r>
            <a:endParaRPr b="0" lang="pt-BR" sz="6030" spc="-1" strike="noStrike">
              <a:latin typeface="Arial"/>
            </a:endParaRPr>
          </a:p>
        </p:txBody>
      </p:sp>
      <p:sp>
        <p:nvSpPr>
          <p:cNvPr id="122" name="Text 3"/>
          <p:cNvSpPr/>
          <p:nvPr/>
        </p:nvSpPr>
        <p:spPr>
          <a:xfrm>
            <a:off x="833040" y="4406400"/>
            <a:ext cx="7477200" cy="166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25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e2e6e9"/>
                </a:solidFill>
                <a:latin typeface="Source Sans Pro"/>
                <a:ea typeface="Source Sans Pro"/>
              </a:rPr>
              <a:t>Nos próximos anos, espera-se que a RM se torne cada vez mais acessível e integrada ao nosso cotidiano, com dispositivos mais leves, performáticos e com designs ergonomicamente aprimorados. Sua adoção em massa dependerá da continuidade dos investimentos em pesquisa e desenvolvimento, bem como da educação e conscientização do público sobre seus benefícios.</a:t>
            </a:r>
            <a:endParaRPr b="0" lang="pt-B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Application>LibreOffice/7.3.7.2$Linux_X86_64 LibreOffice_project/30$Build-2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2024-05-15T15:56:54Z</dcterms:created>
  <dc:creator>PptxGenJS</dc:creator>
  <dc:description/>
  <dc:language>pt-BR</dc:language>
  <cp:lastModifiedBy/>
  <dcterms:modified xsi:type="dcterms:W3CDTF">2024-05-15T13:06:40Z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